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06" y="543683"/>
            <a:ext cx="10828501" cy="1301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3286894" y="1844824"/>
            <a:ext cx="5621222" cy="864096"/>
            <a:chOff x="2422798" y="1412776"/>
            <a:chExt cx="4609415" cy="70856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2798" y="1412776"/>
              <a:ext cx="4609415" cy="70856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72638" y="1556672"/>
              <a:ext cx="1456939" cy="424547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83644" y="1864200"/>
            <a:ext cx="3647865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hangingPunct="0">
              <a:spcAft>
                <a:spcPts val="0"/>
              </a:spcAft>
            </a:pP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首字母填空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4"/>
          <p:cNvSpPr>
            <a:spLocks noGrp="1"/>
          </p:cNvSpPr>
          <p:nvPr>
            <p:ph idx="1"/>
          </p:nvPr>
        </p:nvSpPr>
        <p:spPr>
          <a:xfrm>
            <a:off x="360854" y="2704442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本文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是一篇说明文。文章主要讲述了澳门回归祖国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26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年来的发展变化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以及澳门人民对祖国的归属感和认同感。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590" y="2759910"/>
            <a:ext cx="3024336" cy="790377"/>
          </a:xfrm>
          <a:prstGeom prst="rect">
            <a:avLst/>
          </a:prstGeom>
        </p:spPr>
      </p:pic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60854" y="5080706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/>
              </a:rPr>
              <a:t>江苏盐城鹿鸣路初级中学期末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234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68932"/>
            <a:ext cx="11485848" cy="452431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“Do you know Macao has never been my real name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I have been away from you for too long, Mother...”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  <a:p>
            <a:pPr indent="715963" algn="dist" hangingPunct="0">
              <a:spcAft>
                <a:spcPts val="0"/>
              </a:spcAft>
            </a:pP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Song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of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Se</a:t>
            </a:r>
            <a:r>
              <a:rPr lang="en-US" altLang="zh-CN" sz="2400" i="1" dirty="0">
                <a:solidFill>
                  <a:srgbClr val="000000"/>
                </a:solidFill>
                <a:latin typeface="Book Antiqua"/>
                <a:cs typeface="Times New Roman"/>
              </a:rPr>
              <a:t>v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en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Sons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, written by Chinese poet and scholar 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Wen Yiduo in 1925</a:t>
            </a:r>
            <a:r>
              <a:rPr lang="zh-CN" altLang="zh-CN" sz="2400" spc="-1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 is </a:t>
            </a:r>
            <a:endParaRPr lang="en-US" altLang="zh-CN" sz="2400" spc="-100" dirty="0" smtClean="0">
              <a:solidFill>
                <a:srgbClr val="000000"/>
              </a:solidFill>
              <a:cs typeface="Times New Roman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sz="24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 1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z="2400" spc="-100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deeply rooted</a:t>
            </a:r>
            <a:r>
              <a:rPr lang="zh-CN" altLang="zh-CN" sz="2400" spc="-1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400" spc="-100" dirty="0">
                <a:solidFill>
                  <a:srgbClr val="000000"/>
                </a:solidFill>
                <a:ea typeface="楷体"/>
                <a:cs typeface="Times New Roman"/>
              </a:rPr>
              <a:t>扎根</a:t>
            </a:r>
            <a:r>
              <a:rPr lang="zh-CN" altLang="zh-CN" sz="2400" spc="-100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 in the h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earts of Macao’s teenagers today. “I learned to sing the song in music class during my junior school time and later we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 2       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the lyrics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ea typeface="楷体"/>
                <a:cs typeface="Times New Roman"/>
              </a:rPr>
              <a:t>歌词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），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which is also a poem, in our Chinese class,” said Ye Yunyi, an 18-year-old at Macao’s Hong Kong Middle School. This year, Macao turns 26 years old as a special </a:t>
            </a:r>
            <a:endParaRPr lang="en-US" altLang="zh-CN" sz="2400" dirty="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p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of China, and there’s a lot to celebrate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9614" y="2281521"/>
            <a:ext cx="1169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already</a:t>
            </a:r>
            <a:endParaRPr lang="zh-CN" altLang="en-US" sz="24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91744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考查副词的用法。句意：《七子之歌》是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1925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年，中国诗人、学者闻一多所作，至今仍深深植根于澳门青少年的心中。根据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“is ... deeply rooted”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可知，此处需要一个副词来修饰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“deeply rooted”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，表示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已经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的意思。故填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already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1223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568932"/>
            <a:ext cx="11485848" cy="452431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“Do you know Macao has never been my real name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I have been away from you for too long, Mother...”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  <a:p>
            <a:pPr indent="715963" algn="dist" hangingPunct="0">
              <a:spcAft>
                <a:spcPts val="0"/>
              </a:spcAft>
            </a:pP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Song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of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Se</a:t>
            </a:r>
            <a:r>
              <a:rPr lang="en-US" altLang="zh-CN" sz="2400" i="1" dirty="0">
                <a:solidFill>
                  <a:srgbClr val="000000"/>
                </a:solidFill>
                <a:latin typeface="Book Antiqua"/>
                <a:cs typeface="Times New Roman"/>
              </a:rPr>
              <a:t>v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en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Sons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, written by Chinese poet and scholar 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Wen Yiduo in 1925</a:t>
            </a:r>
            <a:r>
              <a:rPr lang="zh-CN" altLang="zh-CN" sz="2400" spc="-1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 is </a:t>
            </a:r>
            <a:endParaRPr lang="en-US" altLang="zh-CN" sz="2400" spc="-100" dirty="0" smtClean="0">
              <a:solidFill>
                <a:srgbClr val="000000"/>
              </a:solidFill>
              <a:cs typeface="Times New Roman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sz="24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 1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z="2400" spc="-100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deeply rooted</a:t>
            </a:r>
            <a:r>
              <a:rPr lang="zh-CN" altLang="zh-CN" sz="2400" spc="-1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400" spc="-100" dirty="0">
                <a:solidFill>
                  <a:srgbClr val="000000"/>
                </a:solidFill>
                <a:ea typeface="楷体"/>
                <a:cs typeface="Times New Roman"/>
              </a:rPr>
              <a:t>扎根</a:t>
            </a:r>
            <a:r>
              <a:rPr lang="zh-CN" altLang="zh-CN" sz="2400" spc="-100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 in the h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earts of Macao’s teenagers today. “I learned to sing the song in music class during my junior school time and later we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 2       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the lyrics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ea typeface="楷体"/>
                <a:cs typeface="Times New Roman"/>
              </a:rPr>
              <a:t>歌词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），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which is also a poem, in our Chinese class,” said Ye Yunyi, an 18-year-old at Macao’s Hong Kong Middle School. This year, Macao turns 26 years old as a special </a:t>
            </a:r>
            <a:endParaRPr lang="en-US" altLang="zh-CN" sz="2400" dirty="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p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of China, and there’s a lot to celebrate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767614" y="2877256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saw</a:t>
            </a:r>
            <a:endParaRPr lang="zh-CN" altLang="en-US" sz="2400" dirty="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49131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考查动词的时态。句意：我在小学的时候在音乐课上学习了唱这首歌，后来我们又在语文课上看到了歌词，它也是一首诗。根据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“learned to sing”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可知，此处应用动词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see,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表示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看到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，与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“learned”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保持时态一致。故填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saw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849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568932"/>
            <a:ext cx="11485848" cy="452431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“Do you know Macao has never been my real name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I have been away from you for too long, Mother...”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  <a:p>
            <a:pPr indent="715963" algn="dist" hangingPunct="0">
              <a:spcAft>
                <a:spcPts val="0"/>
              </a:spcAft>
            </a:pP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Song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of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Se</a:t>
            </a:r>
            <a:r>
              <a:rPr lang="en-US" altLang="zh-CN" sz="2400" i="1" dirty="0">
                <a:solidFill>
                  <a:srgbClr val="000000"/>
                </a:solidFill>
                <a:latin typeface="Book Antiqua"/>
                <a:cs typeface="Times New Roman"/>
              </a:rPr>
              <a:t>v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en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cs typeface="Times New Roman"/>
              </a:rPr>
              <a:t>Sons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, written by Chinese poet and scholar 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Wen Yiduo in 1925</a:t>
            </a:r>
            <a:r>
              <a:rPr lang="zh-CN" altLang="zh-CN" sz="2400" spc="-1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 is </a:t>
            </a:r>
            <a:endParaRPr lang="en-US" altLang="zh-CN" sz="2400" spc="-100" dirty="0" smtClean="0">
              <a:solidFill>
                <a:srgbClr val="000000"/>
              </a:solidFill>
              <a:cs typeface="Times New Roman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sz="24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a 1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z="2400" spc="-100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deeply rooted</a:t>
            </a:r>
            <a:r>
              <a:rPr lang="zh-CN" altLang="zh-CN" sz="2400" spc="-1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400" spc="-100" dirty="0">
                <a:solidFill>
                  <a:srgbClr val="000000"/>
                </a:solidFill>
                <a:ea typeface="楷体"/>
                <a:cs typeface="Times New Roman"/>
              </a:rPr>
              <a:t>扎根</a:t>
            </a:r>
            <a:r>
              <a:rPr lang="zh-CN" altLang="zh-CN" sz="2400" spc="-100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400" spc="-100" dirty="0">
                <a:solidFill>
                  <a:srgbClr val="000000"/>
                </a:solidFill>
                <a:cs typeface="Times New Roman"/>
              </a:rPr>
              <a:t> in the h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earts of Macao’s teenagers today. “I learned to sing the song in music class during my junior school time and later we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 2       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the lyrics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ea typeface="楷体"/>
                <a:cs typeface="Times New Roman"/>
              </a:rPr>
              <a:t>歌词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），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which is also a poem, in our Chinese class,” said Ye Yunyi, an 18-year-old at Macao’s Hong Kong Middle School. This year, Macao turns 26 years old as a special </a:t>
            </a:r>
            <a:endParaRPr lang="en-US" altLang="zh-CN" sz="2400" dirty="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p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of China, and there’s a lot to celebrate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4606" y="4469805"/>
            <a:ext cx="825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 part</a:t>
            </a:r>
            <a:endParaRPr lang="zh-CN" altLang="en-US" sz="24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786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考查名词。句意：今年，澳门作为中国的一个特殊部分，迎来了它的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26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岁生日，并且有很多值得庆祝的事情。根据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“a special ... of China”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可知，此处应填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“part”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，表示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部分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part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658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37940"/>
            <a:ext cx="11485848" cy="2062872"/>
          </a:xfrm>
        </p:spPr>
        <p:txBody>
          <a:bodyPr/>
          <a:lstStyle/>
          <a:p>
            <a:pPr indent="914400"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cs typeface="Times New Roman"/>
              </a:rPr>
              <a:t>Macao is a city with a long history, and it is still finding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n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r>
              <a:rPr lang="en-US" altLang="zh-CN" sz="2200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cs typeface="Times New Roman"/>
              </a:rPr>
              <a:t>ways to grow. Macao has developed really fast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 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 sz="2200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cs typeface="Times New Roman"/>
              </a:rPr>
              <a:t>Macao returned to China. Both the local people and t</a:t>
            </a:r>
            <a:r>
              <a:rPr lang="en-US" altLang="zh-CN" sz="2200" spc="-100" dirty="0">
                <a:solidFill>
                  <a:srgbClr val="000000"/>
                </a:solidFill>
                <a:cs typeface="Times New Roman"/>
              </a:rPr>
              <a:t>he visitors can see the changes. They have a </a:t>
            </a:r>
            <a:r>
              <a:rPr lang="en-US" altLang="zh-CN" sz="22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s  </a:t>
            </a:r>
            <a:r>
              <a:rPr lang="en-US" altLang="zh-CN" sz="22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     </a:t>
            </a:r>
            <a:r>
              <a:rPr lang="en-US" altLang="zh-CN" sz="22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</a:t>
            </a:r>
            <a:r>
              <a:rPr lang="zh-CN" altLang="zh-CN" sz="22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200" u="sng" spc="-1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r>
              <a:rPr lang="en-US" altLang="zh-CN" sz="2200" spc="-100" dirty="0" smtClean="0">
                <a:solidFill>
                  <a:srgbClr val="000000"/>
                </a:solidFill>
                <a:cs typeface="Times New Roman"/>
              </a:rPr>
              <a:t> sense </a:t>
            </a:r>
            <a:r>
              <a:rPr lang="en-US" altLang="zh-CN" sz="2200" spc="-100" dirty="0">
                <a:solidFill>
                  <a:srgbClr val="000000"/>
                </a:solidFill>
                <a:cs typeface="Times New Roman"/>
              </a:rPr>
              <a:t>of b</a:t>
            </a:r>
            <a:r>
              <a:rPr lang="en-US" altLang="zh-CN" sz="2200" dirty="0">
                <a:solidFill>
                  <a:srgbClr val="000000"/>
                </a:solidFill>
                <a:cs typeface="Times New Roman"/>
              </a:rPr>
              <a:t>elonging</a:t>
            </a:r>
            <a:r>
              <a:rPr lang="zh-CN" altLang="zh-CN" sz="22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ea typeface="楷体"/>
                <a:cs typeface="Times New Roman"/>
              </a:rPr>
              <a:t>归属感</a:t>
            </a:r>
            <a:r>
              <a:rPr lang="zh-CN" altLang="zh-CN" sz="2200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cs typeface="Times New Roman"/>
              </a:rPr>
              <a:t> to China and a deeper love for their country</a:t>
            </a:r>
            <a:r>
              <a:rPr lang="en-US" altLang="zh-CN" sz="22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148934" y="745784"/>
            <a:ext cx="6703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new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3125626" y="1247115"/>
            <a:ext cx="8499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 </a:t>
            </a:r>
            <a:r>
              <a:rPr lang="en-US" altLang="zh-CN" sz="2200" dirty="0" smtClean="0"/>
              <a:t>since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3790950" y="1693715"/>
            <a:ext cx="9474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/>
              </a:rPr>
              <a:t>strong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26618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考查形容词。句意：澳门是一个历史悠久的城市，它仍在寻找新的发展方式。根据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“finding ... ways to grow”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可知，此处应填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“new”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，表示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新的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new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643117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考查连词。句意：自从澳门回归祖国后它发展十分迅速。根据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“Macao has developed really fast ... Macao returned to China.”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可知，此处应填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“since”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，表示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自从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……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以来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since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095679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2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考查形容词。句意：他们对中国有着强烈的归属感并且深爱着自己的国家。根据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“a...sense of belonging”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可知，此处应填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“strong”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，表示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强烈的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strong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1697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50997"/>
            <a:ext cx="11485848" cy="332398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cs typeface="Times New Roman"/>
              </a:rPr>
              <a:t>Young people in Macao feel that the connection</a:t>
            </a:r>
            <a:r>
              <a:rPr lang="zh-CN" altLang="zh-CN" sz="20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ea typeface="楷体"/>
                <a:cs typeface="Times New Roman"/>
              </a:rPr>
              <a:t>联系</a:t>
            </a:r>
            <a:r>
              <a:rPr lang="zh-CN" altLang="zh-CN" sz="2000" dirty="0">
                <a:solidFill>
                  <a:srgbClr val="000000"/>
                </a:solidFill>
                <a:cs typeface="Times New Roman"/>
              </a:rPr>
              <a:t>）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b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7   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cs typeface="Times New Roman"/>
              </a:rPr>
              <a:t> Macao and the motherland is getting closer, which is good for Macao’s development. Because of this, many people i</a:t>
            </a:r>
            <a:r>
              <a:rPr lang="en-US" altLang="zh-CN" sz="2000" spc="-100" dirty="0">
                <a:solidFill>
                  <a:srgbClr val="000000"/>
                </a:solidFill>
                <a:cs typeface="Times New Roman"/>
              </a:rPr>
              <a:t>n Macao work in Macao on weekdays and </a:t>
            </a:r>
            <a:r>
              <a:rPr lang="en-US" altLang="zh-CN" sz="20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t 8       </a:t>
            </a:r>
            <a:r>
              <a:rPr lang="zh-CN" altLang="zh-CN" sz="20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000" spc="-100" dirty="0">
                <a:solidFill>
                  <a:srgbClr val="000000"/>
                </a:solidFill>
                <a:cs typeface="Times New Roman"/>
              </a:rPr>
              <a:t> to cities in the Greater Bay Area</a:t>
            </a:r>
            <a:r>
              <a:rPr lang="zh-CN" altLang="zh-CN" sz="2000" spc="-1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000" spc="-100" dirty="0">
                <a:solidFill>
                  <a:srgbClr val="000000"/>
                </a:solidFill>
                <a:ea typeface="楷体"/>
                <a:cs typeface="Times New Roman"/>
              </a:rPr>
              <a:t>大湾区</a:t>
            </a:r>
            <a:r>
              <a:rPr lang="zh-CN" altLang="zh-CN" sz="2000" spc="-100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000" spc="-100" dirty="0">
                <a:solidFill>
                  <a:srgbClr val="000000"/>
                </a:solidFill>
                <a:cs typeface="Times New Roman"/>
              </a:rPr>
              <a:t> on weekends. People</a:t>
            </a:r>
            <a:r>
              <a:rPr lang="en-US" altLang="zh-CN" sz="2000" dirty="0">
                <a:solidFill>
                  <a:srgbClr val="000000"/>
                </a:solidFill>
                <a:cs typeface="Times New Roman"/>
              </a:rPr>
              <a:t> in Macao can tell how their country is growing. For example, 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t 9  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cs typeface="Times New Roman"/>
              </a:rPr>
              <a:t> help Macao’s travel business get better, which helps Macao’s economy grow in many ways. The num</a:t>
            </a:r>
            <a:r>
              <a:rPr lang="en-US" altLang="zh-CN" sz="2000" spc="-100" dirty="0">
                <a:solidFill>
                  <a:srgbClr val="000000"/>
                </a:solidFill>
                <a:cs typeface="Times New Roman"/>
              </a:rPr>
              <a:t>ber of tourists visiting Macao has grown </a:t>
            </a:r>
            <a:r>
              <a:rPr lang="en-US" altLang="zh-CN" sz="20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n 10           </a:t>
            </a:r>
            <a:r>
              <a:rPr lang="zh-CN" altLang="en-US" sz="2000" u="sng" spc="-1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，</a:t>
            </a:r>
            <a:r>
              <a:rPr lang="en-US" altLang="zh-CN" sz="2000" spc="-100" dirty="0">
                <a:solidFill>
                  <a:srgbClr val="000000"/>
                </a:solidFill>
                <a:cs typeface="Times New Roman"/>
              </a:rPr>
              <a:t>five times since 1999</a:t>
            </a:r>
            <a:r>
              <a:rPr lang="zh-CN" altLang="zh-CN" sz="2000" spc="-1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000" spc="-100" dirty="0">
                <a:solidFill>
                  <a:srgbClr val="000000"/>
                </a:solidFill>
                <a:cs typeface="Times New Roman"/>
              </a:rPr>
              <a:t> showing the city’s popularity and economic growt</a:t>
            </a:r>
            <a:r>
              <a:rPr lang="en-US" altLang="zh-CN" sz="2000" dirty="0">
                <a:solidFill>
                  <a:srgbClr val="000000"/>
                </a:solidFill>
                <a:cs typeface="Times New Roman"/>
              </a:rPr>
              <a:t>h.</a:t>
            </a:r>
            <a:endParaRPr lang="zh-CN" altLang="zh-CN" sz="2000" dirty="0">
              <a:solidFill>
                <a:srgbClr val="000000"/>
              </a:solidFill>
              <a:cs typeface="Times New Roman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cs typeface="Times New Roman"/>
              </a:rPr>
              <a:t>Happy 26th birthday, Macao</a:t>
            </a:r>
            <a:r>
              <a:rPr lang="zh-CN" altLang="zh-CN" sz="2000" dirty="0" smtClean="0">
                <a:solidFill>
                  <a:srgbClr val="000000"/>
                </a:solidFill>
                <a:cs typeface="Times New Roman"/>
              </a:rPr>
              <a:t>！</a:t>
            </a:r>
            <a:endParaRPr lang="en-US" altLang="zh-CN" sz="20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6679" y="1745657"/>
            <a:ext cx="824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travel</a:t>
            </a:r>
            <a:endParaRPr lang="zh-CN" altLang="en-US" sz="2000"/>
          </a:p>
        </p:txBody>
      </p:sp>
      <p:sp>
        <p:nvSpPr>
          <p:cNvPr id="5" name="矩形 4"/>
          <p:cNvSpPr/>
          <p:nvPr/>
        </p:nvSpPr>
        <p:spPr>
          <a:xfrm>
            <a:off x="7535366" y="827659"/>
            <a:ext cx="1082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between</a:t>
            </a:r>
            <a:endParaRPr lang="zh-CN" altLang="en-US" sz="2000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956759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000" smtClean="0">
                <a:solidFill>
                  <a:srgbClr val="00B0F0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考查介词。句意：澳门的青年感到澳门与祖国的联系越来越紧密。根据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“the connection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ea typeface="楷体"/>
                <a:cs typeface="Times New Roman"/>
              </a:rPr>
              <a:t>联系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 ... Macao and the motherland”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可知，此处应填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“between”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，表示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在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/>
              </a:rPr>
              <a:t>……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之间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between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0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80934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000" smtClean="0">
                <a:solidFill>
                  <a:srgbClr val="00B0F0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考查动词。句意：因此，许多澳门人在工作日都在澳门工作，周末则前往大湾区的城市旅行。根据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“work in Macao on weekdays and ... to cities in the Great Bay Area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ea typeface="楷体"/>
                <a:cs typeface="Times New Roman"/>
              </a:rPr>
              <a:t>大湾区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 on weekends”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可知，此处应填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“travel”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，表示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旅行</a:t>
            </a:r>
            <a:r>
              <a:rPr lang="en-US" altLang="zh-CN" sz="2000" b="1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cs typeface="Times New Roman"/>
              </a:rPr>
              <a:t>travel</a:t>
            </a:r>
            <a:r>
              <a:rPr lang="zh-CN" altLang="zh-CN" sz="2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0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7651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50997"/>
            <a:ext cx="11485848" cy="3582904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cs typeface="Times New Roman"/>
              </a:rPr>
              <a:t>Young people in Macao feel that the connection</a:t>
            </a:r>
            <a:r>
              <a:rPr lang="zh-CN" altLang="zh-CN" sz="22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ea typeface="楷体"/>
                <a:cs typeface="Times New Roman"/>
              </a:rPr>
              <a:t>联系</a:t>
            </a:r>
            <a:r>
              <a:rPr lang="zh-CN" altLang="zh-CN" sz="2200" dirty="0">
                <a:solidFill>
                  <a:srgbClr val="000000"/>
                </a:solidFill>
                <a:cs typeface="Times New Roman"/>
              </a:rPr>
              <a:t>）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b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7  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cs typeface="Times New Roman"/>
              </a:rPr>
              <a:t> Macao and the motherland is getting closer, which is good for Macao’s development. Because of this, many people i</a:t>
            </a:r>
            <a:r>
              <a:rPr lang="en-US" altLang="zh-CN" sz="2200" spc="-100" dirty="0">
                <a:solidFill>
                  <a:srgbClr val="000000"/>
                </a:solidFill>
                <a:cs typeface="Times New Roman"/>
              </a:rPr>
              <a:t>n Macao work in Macao on weekdays and </a:t>
            </a:r>
            <a:r>
              <a:rPr lang="en-US" altLang="zh-CN" sz="22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t 8       </a:t>
            </a:r>
            <a:r>
              <a:rPr lang="zh-CN" altLang="zh-CN" sz="22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200" spc="-100" dirty="0">
                <a:solidFill>
                  <a:srgbClr val="000000"/>
                </a:solidFill>
                <a:cs typeface="Times New Roman"/>
              </a:rPr>
              <a:t> to cities in the Greater Bay Area</a:t>
            </a:r>
            <a:r>
              <a:rPr lang="zh-CN" altLang="zh-CN" sz="2200" spc="-100" dirty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200" spc="-100" dirty="0">
                <a:solidFill>
                  <a:srgbClr val="000000"/>
                </a:solidFill>
                <a:ea typeface="楷体"/>
                <a:cs typeface="Times New Roman"/>
              </a:rPr>
              <a:t>大湾区</a:t>
            </a:r>
            <a:r>
              <a:rPr lang="zh-CN" altLang="zh-CN" sz="2200" spc="-100" dirty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200" spc="-100" dirty="0">
                <a:solidFill>
                  <a:srgbClr val="000000"/>
                </a:solidFill>
                <a:cs typeface="Times New Roman"/>
              </a:rPr>
              <a:t> on weekends. People</a:t>
            </a:r>
            <a:r>
              <a:rPr lang="en-US" altLang="zh-CN" sz="2200" dirty="0">
                <a:solidFill>
                  <a:srgbClr val="000000"/>
                </a:solidFill>
                <a:cs typeface="Times New Roman"/>
              </a:rPr>
              <a:t> in Macao can tell how their country is growing. For example,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t 9    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cs typeface="Times New Roman"/>
              </a:rPr>
              <a:t> help Macao’s travel business get better, which helps Macao’s economy grow in many ways. The num</a:t>
            </a:r>
            <a:r>
              <a:rPr lang="en-US" altLang="zh-CN" sz="2200" spc="-100" dirty="0">
                <a:solidFill>
                  <a:srgbClr val="000000"/>
                </a:solidFill>
                <a:cs typeface="Times New Roman"/>
              </a:rPr>
              <a:t>ber of tourists visiting Macao has grown </a:t>
            </a:r>
            <a:r>
              <a:rPr lang="en-US" altLang="zh-CN" sz="22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n 10           </a:t>
            </a:r>
            <a:r>
              <a:rPr lang="zh-CN" altLang="en-US" sz="2200" u="sng" spc="-1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，</a:t>
            </a:r>
            <a:r>
              <a:rPr lang="en-US" altLang="zh-CN" sz="2200" spc="-100" dirty="0">
                <a:solidFill>
                  <a:srgbClr val="000000"/>
                </a:solidFill>
                <a:cs typeface="Times New Roman"/>
              </a:rPr>
              <a:t>five times since 1999</a:t>
            </a:r>
            <a:r>
              <a:rPr lang="zh-CN" altLang="zh-CN" sz="2200" spc="-1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200" spc="-100" dirty="0">
                <a:solidFill>
                  <a:srgbClr val="000000"/>
                </a:solidFill>
                <a:cs typeface="Times New Roman"/>
              </a:rPr>
              <a:t> showing the city’s popularity and economic growt</a:t>
            </a:r>
            <a:r>
              <a:rPr lang="en-US" altLang="zh-CN" sz="2200" dirty="0">
                <a:solidFill>
                  <a:srgbClr val="000000"/>
                </a:solidFill>
                <a:cs typeface="Times New Roman"/>
              </a:rPr>
              <a:t>h.</a:t>
            </a:r>
            <a:endParaRPr lang="zh-CN" altLang="zh-CN" sz="2200" dirty="0">
              <a:solidFill>
                <a:srgbClr val="000000"/>
              </a:solidFill>
              <a:cs typeface="Times New Roman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cs typeface="Times New Roman"/>
              </a:rPr>
              <a:t>Happy 26th birthday, Macao</a:t>
            </a:r>
            <a:r>
              <a:rPr lang="zh-CN" altLang="zh-CN" sz="2200" dirty="0" smtClean="0">
                <a:solidFill>
                  <a:srgbClr val="000000"/>
                </a:solidFill>
                <a:cs typeface="Times New Roman"/>
              </a:rPr>
              <a:t>！</a:t>
            </a:r>
            <a:endParaRPr lang="en-US" altLang="zh-CN" sz="2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10830" y="3308096"/>
            <a:ext cx="9525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nearly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8471470" y="2345111"/>
            <a:ext cx="10935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tourists</a:t>
            </a:r>
            <a:endParaRPr lang="zh-CN" altLang="en-US" sz="2200" dirty="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5283102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2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考查副词。句意：自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1999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年以来，到访澳门的游客数量增长了近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5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倍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……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“... five times”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可知，此处应填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“nearly”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，表示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几乎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nearly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4275567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2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考查名词。句意：例如，游客促进了澳门旅游业的发展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……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。根据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“... help Macao’s travel business get better”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可知，此处应填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“tourists”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，表示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游客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/>
              </a:rPr>
              <a:t>tourists</a:t>
            </a:r>
            <a:r>
              <a:rPr lang="zh-CN" altLang="zh-CN" sz="22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826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268760"/>
            <a:ext cx="11567000" cy="2304256"/>
          </a:xfrm>
          <a:prstGeom prst="rect">
            <a:avLst/>
          </a:prstGeom>
        </p:spPr>
      </p:pic>
      <p:pic>
        <p:nvPicPr>
          <p:cNvPr id="7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992" y="1340767"/>
            <a:ext cx="3061288" cy="59994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1430" y="1124744"/>
            <a:ext cx="11485848" cy="2585323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mtClean="0">
                <a:ea typeface="楷体"/>
                <a:cs typeface="Times New Roman"/>
              </a:rPr>
              <a:t>                            </a:t>
            </a:r>
            <a:r>
              <a:rPr lang="zh-CN" altLang="zh-CN" smtClean="0">
                <a:ea typeface="楷体"/>
                <a:cs typeface="Times New Roman"/>
              </a:rPr>
              <a:t>本文</a:t>
            </a:r>
            <a:r>
              <a:rPr lang="zh-CN" altLang="zh-CN">
                <a:ea typeface="楷体"/>
                <a:cs typeface="Times New Roman"/>
              </a:rPr>
              <a:t>主要考查学生的文化意识</a:t>
            </a:r>
            <a:r>
              <a:rPr lang="zh-CN" altLang="zh-CN">
                <a:cs typeface="Times New Roman"/>
              </a:rPr>
              <a:t>，</a:t>
            </a:r>
            <a:r>
              <a:rPr lang="zh-CN" altLang="zh-CN">
                <a:ea typeface="楷体"/>
                <a:cs typeface="Times New Roman"/>
              </a:rPr>
              <a:t>旨在让同学们有爱国之心</a:t>
            </a:r>
            <a:r>
              <a:rPr lang="zh-CN" altLang="zh-CN">
                <a:cs typeface="Times New Roman"/>
              </a:rPr>
              <a:t>，</a:t>
            </a:r>
            <a:r>
              <a:rPr lang="zh-CN" altLang="zh-CN">
                <a:ea typeface="楷体"/>
                <a:cs typeface="Times New Roman"/>
              </a:rPr>
              <a:t>有身为华夏之子而自豪的民族</a:t>
            </a:r>
            <a:r>
              <a:rPr lang="zh-CN" altLang="zh-CN" smtClean="0">
                <a:ea typeface="楷体"/>
                <a:cs typeface="Times New Roman"/>
              </a:rPr>
              <a:t>自</a:t>
            </a:r>
            <a:endParaRPr lang="en-US" altLang="zh-CN" smtClean="0">
              <a:ea typeface="楷体"/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ea typeface="楷体"/>
                <a:cs typeface="Times New Roman"/>
              </a:rPr>
              <a:t>豪</a:t>
            </a:r>
            <a:r>
              <a:rPr lang="zh-CN" altLang="zh-CN">
                <a:ea typeface="楷体"/>
                <a:cs typeface="Times New Roman"/>
              </a:rPr>
              <a:t>感</a:t>
            </a:r>
            <a:r>
              <a:rPr lang="zh-CN" altLang="zh-CN" smtClean="0">
                <a:ea typeface="楷体"/>
                <a:cs typeface="Times New Roman"/>
              </a:rPr>
              <a:t>。</a:t>
            </a:r>
            <a:endParaRPr lang="zh-CN" altLang="zh-CN" sz="90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668194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863</Words>
  <Application>Microsoft Office PowerPoint</Application>
  <PresentationFormat>自定义</PresentationFormat>
  <Paragraphs>44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2025-09-13T08:48:18Z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